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“여기에 인용을 입력하십시오.”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6428" y="9258300"/>
            <a:ext cx="339244" cy="368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아이폰 프로그래밍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아이폰 프로그래밍</a:t>
            </a:r>
          </a:p>
        </p:txBody>
      </p:sp>
      <p:sp>
        <p:nvSpPr>
          <p:cNvPr id="120" name="스마트금융과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스마트금융과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ssistant Ed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Assistant Editor</a:t>
            </a:r>
          </a:p>
        </p:txBody>
      </p:sp>
      <p:sp>
        <p:nvSpPr>
          <p:cNvPr id="16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스크린샷 2017-12-20 오전 8.41.40.png" descr="스크린샷 2017-12-20 오전 8.41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444" y="2695503"/>
            <a:ext cx="11099801" cy="3322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8866" y="2629560"/>
            <a:ext cx="378074" cy="36681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68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9666" y="2947060"/>
            <a:ext cx="3867945" cy="308818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69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53166" y="2947060"/>
            <a:ext cx="3162400" cy="308818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170" name="Assistant Editor &amp; Assistant Editor Button"/>
          <p:cNvSpPr txBox="1"/>
          <p:nvPr/>
        </p:nvSpPr>
        <p:spPr>
          <a:xfrm>
            <a:off x="2495765" y="6455004"/>
            <a:ext cx="839427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Assistant Editor &amp; Assistant Editor Button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부품 연결방법 (1) IBOutl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부품 연결방법 (1) IBOutlet</a:t>
            </a:r>
          </a:p>
        </p:txBody>
      </p:sp>
      <p:sp>
        <p:nvSpPr>
          <p:cNvPr id="173" name="본문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스크린샷 2017-12-20 오전 8.50.43.png" descr="스크린샷 2017-12-20 오전 8.50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856" y="2614478"/>
            <a:ext cx="5985668" cy="391109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pSp>
        <p:nvGrpSpPr>
          <p:cNvPr id="177" name="스크린샷 2017-12-20 오전 8.50.54.png"/>
          <p:cNvGrpSpPr/>
          <p:nvPr/>
        </p:nvGrpSpPr>
        <p:grpSpPr>
          <a:xfrm>
            <a:off x="6752480" y="5082926"/>
            <a:ext cx="5346701" cy="4533901"/>
            <a:chOff x="0" y="0"/>
            <a:chExt cx="5346700" cy="4533900"/>
          </a:xfrm>
        </p:grpSpPr>
        <p:pic>
          <p:nvPicPr>
            <p:cNvPr id="176" name="스크린샷 2017-12-20 오전 8.50.54.png" descr="스크린샷 2017-12-20 오전 8.50.5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8900" y="50800"/>
              <a:ext cx="5168900" cy="4305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스크린샷 2017-12-20 오전 8.50.54.png" descr="스크린샷 2017-12-20 오전 8.50.54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346700" cy="4533900"/>
            </a:xfrm>
            <a:prstGeom prst="rect">
              <a:avLst/>
            </a:prstGeom>
            <a:effectLst/>
          </p:spPr>
        </p:pic>
      </p:grpSp>
      <p:sp>
        <p:nvSpPr>
          <p:cNvPr id="178" name="텍스트"/>
          <p:cNvSpPr txBox="1"/>
          <p:nvPr/>
        </p:nvSpPr>
        <p:spPr>
          <a:xfrm>
            <a:off x="539362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79" name="텍스트"/>
          <p:cNvSpPr txBox="1"/>
          <p:nvPr/>
        </p:nvSpPr>
        <p:spPr>
          <a:xfrm>
            <a:off x="5520626" y="4667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0" name="텍스트"/>
          <p:cNvSpPr txBox="1"/>
          <p:nvPr/>
        </p:nvSpPr>
        <p:spPr>
          <a:xfrm>
            <a:off x="541902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1" name="텍스트"/>
          <p:cNvSpPr txBox="1"/>
          <p:nvPr/>
        </p:nvSpPr>
        <p:spPr>
          <a:xfrm>
            <a:off x="5546026" y="4667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2" name="텍스트"/>
          <p:cNvSpPr txBox="1"/>
          <p:nvPr/>
        </p:nvSpPr>
        <p:spPr>
          <a:xfrm>
            <a:off x="5673026" y="4794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3" name="텍스트"/>
          <p:cNvSpPr txBox="1"/>
          <p:nvPr/>
        </p:nvSpPr>
        <p:spPr>
          <a:xfrm>
            <a:off x="5800026" y="4921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4" name="마우스 우클릭 —&gt; 드래그…"/>
          <p:cNvSpPr txBox="1"/>
          <p:nvPr/>
        </p:nvSpPr>
        <p:spPr>
          <a:xfrm>
            <a:off x="1104963" y="6505804"/>
            <a:ext cx="716267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</a:defRPr>
            </a:pPr>
            <a:r>
              <a:t>마우스 우클릭 —&gt; 드래그 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또는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Control + 클릭 —&gt; 드래그 하여 연결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주의] Interface 선언코드에 연결 X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Definition 에 연결 </a:t>
            </a:r>
          </a:p>
        </p:txBody>
      </p:sp>
      <p:pic>
        <p:nvPicPr>
          <p:cNvPr id="185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0566" y="2908960"/>
            <a:ext cx="3162400" cy="1437184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86" name="직사각형" descr="직사각형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0966" y="5918860"/>
            <a:ext cx="4002932" cy="44479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187" name="화살표"/>
          <p:cNvSpPr/>
          <p:nvPr/>
        </p:nvSpPr>
        <p:spPr>
          <a:xfrm rot="1260000">
            <a:off x="4700708" y="4234600"/>
            <a:ext cx="2689575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1">
                  <a:alpha val="43658"/>
                </a:schemeClr>
              </a:gs>
              <a:gs pos="100000">
                <a:schemeClr val="accent1">
                  <a:hueOff val="321133"/>
                  <a:satOff val="-12043"/>
                  <a:lumOff val="-7113"/>
                  <a:alpha val="43658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부품 연결방법 (1) IB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부품 연결방법 (1) IBAction</a:t>
            </a:r>
          </a:p>
        </p:txBody>
      </p:sp>
      <p:sp>
        <p:nvSpPr>
          <p:cNvPr id="190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스크린샷 2017-12-20 오전 9.04.25.png" descr="스크린샷 2017-12-20 오전 9.04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961" y="2584450"/>
            <a:ext cx="7772401" cy="45847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2" name="스크린샷 2017-12-20 오전 9.05.02.png" descr="스크린샷 2017-12-20 오전 9.0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1762" y="7627540"/>
            <a:ext cx="4318001" cy="1270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3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0566" y="2908960"/>
            <a:ext cx="3162400" cy="21463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94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9297" y="82302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ource Co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 Coding</a:t>
            </a:r>
          </a:p>
        </p:txBody>
      </p:sp>
      <p:sp>
        <p:nvSpPr>
          <p:cNvPr id="197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스크린샷 2017-12-20 오전 9.26.19.png" descr="스크린샷 2017-12-20 오전 9.26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323" y="2791916"/>
            <a:ext cx="10096501" cy="618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5107" y="53473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ebug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Debugging</a:t>
            </a:r>
          </a:p>
        </p:txBody>
      </p:sp>
      <p:sp>
        <p:nvSpPr>
          <p:cNvPr id="20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스크린샷 2017-12-20 오전 9.25.20.png" descr="스크린샷 2017-12-20 오전 9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345" y="2604644"/>
            <a:ext cx="4775091" cy="7148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2497" y="40138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05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2197" y="88398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06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2197" y="5918973"/>
            <a:ext cx="1390155" cy="30137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07" name="스크린샷 2017-12-20 오전 9.28.27.png" descr="스크린샷 2017-12-20 오전 9.28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7735" y="4003211"/>
            <a:ext cx="4699430" cy="34616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Simulator can do…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What Simulator can do…</a:t>
            </a:r>
          </a:p>
        </p:txBody>
      </p:sp>
      <p:sp>
        <p:nvSpPr>
          <p:cNvPr id="210" name="Tab, Swipe, Pinch, Rotate, Shake, Keyboard Inpu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Tab, Swipe, Pinch, Rotate, Shake, Keyboard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Simulator can’t 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Simulator can’t do</a:t>
            </a:r>
          </a:p>
        </p:txBody>
      </p:sp>
      <p:sp>
        <p:nvSpPr>
          <p:cNvPr id="213" name="Sensor, Camera, Mike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Sensor, Camera, Mike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wift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</a:t>
            </a:r>
          </a:p>
        </p:txBody>
      </p:sp>
      <p:sp>
        <p:nvSpPr>
          <p:cNvPr id="216" name="Exercise with playground of X-Code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Exercise with playground of X-Code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wift play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playground</a:t>
            </a:r>
          </a:p>
        </p:txBody>
      </p:sp>
      <p:sp>
        <p:nvSpPr>
          <p:cNvPr id="21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스크린샷 2017-12-20 오전 10.59.32.png" descr="스크린샷 2017-12-20 오전 10.59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426" y="2621206"/>
            <a:ext cx="10982797" cy="2432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wift 상수와 변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상수와 변수</a:t>
            </a:r>
          </a:p>
        </p:txBody>
      </p:sp>
      <p:sp>
        <p:nvSpPr>
          <p:cNvPr id="223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스크린샷 2017-12-20 오전 11.15.24.png" descr="스크린샷 2017-12-20 오전 11.15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053" y="2604747"/>
            <a:ext cx="11238380" cy="4298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X Code 설치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X Code 설치</a:t>
            </a:r>
          </a:p>
        </p:txBody>
      </p:sp>
      <p:sp>
        <p:nvSpPr>
          <p:cNvPr id="123" name="본문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스크린샷 2017-12-19 오후 2.43.37.png" descr="스크린샷 2017-12-19 오후 2.43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277" y="2725076"/>
            <a:ext cx="10406479" cy="341009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사각형"/>
          <p:cNvSpPr/>
          <p:nvPr/>
        </p:nvSpPr>
        <p:spPr>
          <a:xfrm>
            <a:off x="5867400" y="4241800"/>
            <a:ext cx="1270000" cy="12700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6" name="사각형"/>
          <p:cNvSpPr/>
          <p:nvPr/>
        </p:nvSpPr>
        <p:spPr>
          <a:xfrm>
            <a:off x="5994400" y="4368800"/>
            <a:ext cx="1270000" cy="12700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27" name="사각형" descr="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2115" y="3600961"/>
            <a:ext cx="1333501" cy="13335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28" name="스크린샷 2017-12-19 오후 3.09.11.png" descr="스크린샷 2017-12-19 오후 3.09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2473" y="6224993"/>
            <a:ext cx="25781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화살표"/>
          <p:cNvSpPr/>
          <p:nvPr/>
        </p:nvSpPr>
        <p:spPr>
          <a:xfrm rot="5462221">
            <a:off x="4486423" y="5658246"/>
            <a:ext cx="1270001" cy="1161654"/>
          </a:xfrm>
          <a:prstGeom prst="rightArrow">
            <a:avLst>
              <a:gd name="adj1" fmla="val 36711"/>
              <a:gd name="adj2" fmla="val 708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wift 자료형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자료형</a:t>
            </a:r>
          </a:p>
        </p:txBody>
      </p:sp>
      <p:sp>
        <p:nvSpPr>
          <p:cNvPr id="227" name="I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</a:t>
            </a:r>
          </a:p>
          <a:p>
            <a:pPr/>
            <a:r>
              <a:t>Double, Float</a:t>
            </a:r>
          </a:p>
          <a:p>
            <a:pPr/>
            <a:r>
              <a:t>Bool (true, false)</a:t>
            </a:r>
          </a:p>
          <a:p>
            <a:pPr/>
            <a:r>
              <a:t>String</a:t>
            </a:r>
            <a:br/>
            <a:r>
              <a:t>문법 : var &lt;변수 이름&gt; = “문자열”</a:t>
            </a:r>
          </a:p>
        </p:txBody>
      </p:sp>
      <p:pic>
        <p:nvPicPr>
          <p:cNvPr id="228" name="스크린샷 2017-12-20 오후 12.53.18.png" descr="스크린샷 2017-12-20 오후 12.53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340" y="3514725"/>
            <a:ext cx="7378701" cy="355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3797" y="3569360"/>
            <a:ext cx="2163367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30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43797" y="4140860"/>
            <a:ext cx="3753049" cy="9779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31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43797" y="5112177"/>
            <a:ext cx="3753049" cy="70896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32" name="직사각형" descr="직사각형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43797" y="5814562"/>
            <a:ext cx="3753049" cy="118090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wift 자료형 변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자료형 변환</a:t>
            </a:r>
          </a:p>
        </p:txBody>
      </p:sp>
      <p:sp>
        <p:nvSpPr>
          <p:cNvPr id="235" name="문법 : &lt;변환할 자료형&gt;(&lt;값&gt;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문법 : &lt;변환할 자료형&gt;(&lt;값&gt;)</a:t>
            </a:r>
          </a:p>
          <a:p>
            <a:pPr/>
            <a:r>
              <a:t>정수로 변환</a:t>
            </a:r>
          </a:p>
          <a:p>
            <a:pPr/>
            <a:r>
              <a:t>부동 소수로 변환</a:t>
            </a:r>
          </a:p>
          <a:p>
            <a:pPr/>
            <a:r>
              <a:t>문자열로 변환</a:t>
            </a:r>
          </a:p>
        </p:txBody>
      </p:sp>
      <p:pic>
        <p:nvPicPr>
          <p:cNvPr id="236" name="스크린샷 2017-12-20 오후 1.12.07.png" descr="스크린샷 2017-12-20 오후 1.12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0877" y="6806108"/>
            <a:ext cx="7696201" cy="278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8797" y="6807860"/>
            <a:ext cx="3753049" cy="998142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38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08797" y="7697688"/>
            <a:ext cx="3753049" cy="99814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39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8797" y="8707189"/>
            <a:ext cx="5394872" cy="903040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wift 조건문(if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조건문(if)</a:t>
            </a:r>
          </a:p>
        </p:txBody>
      </p:sp>
      <p:sp>
        <p:nvSpPr>
          <p:cNvPr id="242" name="비교연산자 == != &lt; &lt;= &gt; &gt;=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06908" indent="-406908" defTabSz="519937">
              <a:spcBef>
                <a:spcPts val="3700"/>
              </a:spcBef>
              <a:defRPr sz="3382"/>
            </a:pPr>
            <a:r>
              <a:t>비교연산자</a:t>
            </a:r>
            <a:br/>
            <a:r>
              <a:t>==</a:t>
            </a:r>
            <a:br/>
            <a:r>
              <a:t>!=</a:t>
            </a:r>
            <a:br/>
            <a:r>
              <a:t>&lt;</a:t>
            </a:r>
            <a:br/>
            <a:r>
              <a:t>&lt;=</a:t>
            </a:r>
            <a:br/>
            <a:r>
              <a:t>&gt;</a:t>
            </a:r>
            <a:br/>
            <a:r>
              <a:t>&gt;=</a:t>
            </a:r>
          </a:p>
          <a:p>
            <a:pPr marL="406908" indent="-406908" defTabSz="519937">
              <a:spcBef>
                <a:spcPts val="3700"/>
              </a:spcBef>
              <a:defRPr sz="3382"/>
            </a:pPr>
            <a:r>
              <a:t>문법 : </a:t>
            </a:r>
            <a:br/>
            <a:r>
              <a:t>if &lt;조건식&gt; {</a:t>
            </a:r>
            <a:br/>
            <a:r>
              <a:t>    &lt;조건을 만족할 때의 처리&gt;</a:t>
            </a:r>
            <a:br/>
            <a:r>
              <a:t>}</a:t>
            </a:r>
          </a:p>
        </p:txBody>
      </p:sp>
      <p:pic>
        <p:nvPicPr>
          <p:cNvPr id="243" name="스크린샷 2017-12-20 오후 1.20.48.png" descr="스크린샷 2017-12-20 오후 1.20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9767" y="8460878"/>
            <a:ext cx="6845301" cy="110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wift 조건문(if el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조건문(if else)</a:t>
            </a:r>
          </a:p>
        </p:txBody>
      </p:sp>
      <p:sp>
        <p:nvSpPr>
          <p:cNvPr id="246" name="문법 : if &lt;조건식&gt; {     &lt;조건을 만족할 때의 처리&gt; } else {     &lt;조건을 만족하지 않을 때의 처리&gt; }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문법 :</a:t>
            </a:r>
            <a:br/>
            <a:r>
              <a:t>if &lt;조건식&gt; {</a:t>
            </a:r>
            <a:br/>
            <a:r>
              <a:t>    &lt;조건을 만족할 때의 처리&gt;</a:t>
            </a:r>
            <a:br/>
            <a:r>
              <a:t>} else {</a:t>
            </a:r>
            <a:br/>
            <a:r>
              <a:t>    &lt;조건을 만족하지 않을 때의 처리&gt;</a:t>
            </a:r>
            <a:br/>
            <a:r>
              <a:t>}</a:t>
            </a:r>
          </a:p>
        </p:txBody>
      </p:sp>
      <p:pic>
        <p:nvPicPr>
          <p:cNvPr id="247" name="스크린샷 2017-12-20 오후 1.23.48.png" descr="스크린샷 2017-12-20 오후 1.23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885" y="7276405"/>
            <a:ext cx="6311901" cy="142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wift 조건문(if, else if, els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Swift 조건문(if, else if, else)</a:t>
            </a:r>
          </a:p>
        </p:txBody>
      </p:sp>
      <p:sp>
        <p:nvSpPr>
          <p:cNvPr id="250" name="문법 : if &lt;조건식&gt; {     &lt;조건을 만족할 때의 처리&gt; } else if {     &lt;조건을 만족하지 않을 때의 처리&gt; } else {     &lt;상기 조건문을 모두 만족하지 않을 때의 처리&gt; }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문법 :</a:t>
            </a:r>
            <a:br/>
            <a:r>
              <a:t>if &lt;조건식&gt; {</a:t>
            </a:r>
            <a:br/>
            <a:r>
              <a:t>    &lt;조건을 만족할 때의 처리&gt;</a:t>
            </a:r>
            <a:br/>
            <a:r>
              <a:t>} else if {</a:t>
            </a:r>
            <a:br/>
            <a:r>
              <a:t>    &lt;조건을 만족하지 않을 때의 처리&gt;</a:t>
            </a:r>
            <a:br/>
            <a:r>
              <a:t>} else {</a:t>
            </a:r>
            <a:br/>
            <a:r>
              <a:t>    &lt;상기 조건문을 모두 만족하지 않을 때의 처리&gt;</a:t>
            </a:r>
            <a:br/>
            <a:r>
              <a:t>}</a:t>
            </a:r>
          </a:p>
        </p:txBody>
      </p:sp>
      <p:pic>
        <p:nvPicPr>
          <p:cNvPr id="251" name="스크린샷 2017-12-20 오후 1.27.39.png" descr="스크린샷 2017-12-20 오후 1.27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9470" y="7670303"/>
            <a:ext cx="5461001" cy="18669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wift 조건문(switch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조건문(switch)</a:t>
            </a:r>
          </a:p>
        </p:txBody>
      </p:sp>
      <p:sp>
        <p:nvSpPr>
          <p:cNvPr id="254" name="문법 : switch(&lt;변수이름&gt;) {     case &lt;값1&gt; :          &lt;값1일 경우의 처리&gt;     case &lt;값2&gt; :          &lt;값2일 경우의 처리&gt;     default:          &lt;어떤 상황에서도 해당하지 않는 경우의 처리&gt; }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문법 :</a:t>
            </a:r>
            <a:br/>
            <a:r>
              <a:t>switch(&lt;변수이름&gt;) {</a:t>
            </a:r>
            <a:br/>
            <a:r>
              <a:t>    case &lt;값1&gt; :</a:t>
            </a:r>
            <a:br/>
            <a:r>
              <a:t>         &lt;값1일 경우의 처리&gt;</a:t>
            </a:r>
            <a:br/>
            <a:r>
              <a:t>    case &lt;값2&gt; :</a:t>
            </a:r>
            <a:br/>
            <a:r>
              <a:t>         &lt;값2일 경우의 처리&gt;</a:t>
            </a:r>
            <a:br/>
            <a:r>
              <a:t>    default:</a:t>
            </a:r>
            <a:br/>
            <a:r>
              <a:t>         &lt;어떤 상황에서도 해당하지 않는 경우의 처리&gt;</a:t>
            </a:r>
            <a:br/>
            <a:r>
              <a:t>}</a:t>
            </a:r>
          </a:p>
        </p:txBody>
      </p:sp>
      <p:pic>
        <p:nvPicPr>
          <p:cNvPr id="255" name="스크린샷 2017-12-20 오후 1.34.03.png" descr="스크린샷 2017-12-20 오후 1.3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7796" y="7770961"/>
            <a:ext cx="5943601" cy="194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wift 반복문(while)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Swift 반복문(while)</a:t>
            </a:r>
          </a:p>
        </p:txBody>
      </p:sp>
      <p:sp>
        <p:nvSpPr>
          <p:cNvPr id="258" name="문법 : while(&lt;조건식&gt;) {     // 반복 처리 }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문법 :</a:t>
            </a:r>
            <a:br/>
            <a:r>
              <a:t>while(&lt;조건식&gt;) {</a:t>
            </a:r>
            <a:br/>
            <a:r>
              <a:t>    // 반복 처리</a:t>
            </a:r>
            <a:br/>
            <a:r>
              <a:t>}</a:t>
            </a:r>
          </a:p>
        </p:txBody>
      </p:sp>
      <p:pic>
        <p:nvPicPr>
          <p:cNvPr id="259" name="스크린샷 2017-12-20 오후 1.39.06.png" descr="스크린샷 2017-12-20 오후 1.39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411" y="6415351"/>
            <a:ext cx="12613978" cy="2490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597" y="7544460"/>
            <a:ext cx="5913935" cy="123904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61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28460" y="6337960"/>
            <a:ext cx="2873972" cy="2645730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62" name="타원형" descr="타원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83800" y="7688178"/>
            <a:ext cx="909787" cy="9516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263" name="직사각형"/>
          <p:cNvSpPr/>
          <p:nvPr/>
        </p:nvSpPr>
        <p:spPr>
          <a:xfrm>
            <a:off x="101600" y="6299745"/>
            <a:ext cx="6047929" cy="1213645"/>
          </a:xfrm>
          <a:prstGeom prst="rect">
            <a:avLst/>
          </a:prstGeom>
          <a:gradFill>
            <a:gsLst>
              <a:gs pos="0">
                <a:schemeClr val="accent6">
                  <a:hueOff val="7068528"/>
                  <a:satOff val="-63217"/>
                  <a:lumOff val="21330"/>
                  <a:alpha val="74528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  <a:alpha val="74528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</a:t>
            </a:r>
          </a:p>
        </p:txBody>
      </p:sp>
      <p:sp>
        <p:nvSpPr>
          <p:cNvPr id="266" name="1 … 10 의 합을 while문을 이용해 작성해 보세요.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1 … 10 의 합을 while문을 이용해 작성해 보세요.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wift 반복문(fo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반복문(for)</a:t>
            </a:r>
          </a:p>
        </p:txBody>
      </p:sp>
      <p:sp>
        <p:nvSpPr>
          <p:cNvPr id="269" name="&lt;시작값&gt; 부터 &lt;종료값&gt;까지 반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&lt;시작값&gt; 부터 &lt;종료값&gt;까지 반복</a:t>
            </a:r>
          </a:p>
          <a:p>
            <a:pPr/>
            <a:r>
              <a:t>문법 : </a:t>
            </a:r>
            <a:br/>
            <a:r>
              <a:t>for &lt;반복 전용 변수 이름&gt; in &lt;시작값&gt; … &lt;종료값&gt; {</a:t>
            </a:r>
            <a:br/>
            <a:r>
              <a:t>     &lt;반복처리&gt;</a:t>
            </a:r>
            <a:br/>
            <a:r>
              <a:t>}</a:t>
            </a:r>
          </a:p>
        </p:txBody>
      </p:sp>
      <p:pic>
        <p:nvPicPr>
          <p:cNvPr id="270" name="스크린샷 2017-12-20 오후 1.44.37.png" descr="스크린샷 2017-12-20 오후 1.44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2206" y="5949255"/>
            <a:ext cx="5930901" cy="364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0689" y="5918860"/>
            <a:ext cx="5913935" cy="123904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72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78697" y="8750960"/>
            <a:ext cx="878533" cy="92938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273" name="직사각형"/>
          <p:cNvSpPr/>
          <p:nvPr/>
        </p:nvSpPr>
        <p:spPr>
          <a:xfrm>
            <a:off x="4940300" y="7454900"/>
            <a:ext cx="3013125" cy="1379290"/>
          </a:xfrm>
          <a:prstGeom prst="rect">
            <a:avLst/>
          </a:prstGeom>
          <a:gradFill>
            <a:gsLst>
              <a:gs pos="0">
                <a:schemeClr val="accent6">
                  <a:hueOff val="7068528"/>
                  <a:satOff val="-63217"/>
                  <a:lumOff val="21330"/>
                  <a:alpha val="74528"/>
                </a:schemeClr>
              </a:gs>
              <a:gs pos="100000">
                <a:schemeClr val="accent6">
                  <a:hueOff val="10811956"/>
                  <a:satOff val="-58544"/>
                  <a:lumOff val="-9736"/>
                  <a:alpha val="74528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wift 반복문(fo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반복문(for)</a:t>
            </a:r>
          </a:p>
        </p:txBody>
      </p:sp>
      <p:sp>
        <p:nvSpPr>
          <p:cNvPr id="276" name="&lt;시작값&gt; 부터 &lt;종료값&gt; 이전까지 반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&lt;시작값&gt; 부터 &lt;종료값&gt; </a:t>
            </a:r>
            <a:r>
              <a:rPr u="sng">
                <a:solidFill>
                  <a:srgbClr val="FF5161"/>
                </a:solidFill>
              </a:rPr>
              <a:t>이전</a:t>
            </a:r>
            <a:r>
              <a:t>까지 반복</a:t>
            </a:r>
          </a:p>
          <a:p>
            <a:pPr/>
            <a:r>
              <a:t>문법 : </a:t>
            </a:r>
            <a:br/>
            <a:r>
              <a:t>for &lt;반복 전용 변수 이름&gt; in &lt;시작값&gt; </a:t>
            </a:r>
            <a:r>
              <a:rPr>
                <a:solidFill>
                  <a:srgbClr val="FF393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..&lt;</a:t>
            </a:r>
            <a:r>
              <a:t> &lt;종료값&gt; {</a:t>
            </a:r>
            <a:br/>
            <a:r>
              <a:t>     &lt;반복처리&gt;</a:t>
            </a:r>
            <a:br/>
            <a:r>
              <a:t>}</a:t>
            </a:r>
          </a:p>
        </p:txBody>
      </p:sp>
      <p:pic>
        <p:nvPicPr>
          <p:cNvPr id="277" name="스크린샷 2017-12-20 오후 1.48.04.png" descr="스크린샷 2017-12-20 오후 1.48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8024" y="6921400"/>
            <a:ext cx="4419601" cy="9144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ello World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Hello World</a:t>
            </a:r>
          </a:p>
        </p:txBody>
      </p:sp>
      <p:sp>
        <p:nvSpPr>
          <p:cNvPr id="13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스크린샷 2017-12-19 오후 3.09.11.png" descr="스크린샷 2017-12-19 오후 3.0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6992" y="1777801"/>
            <a:ext cx="2578101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스크린샷 2017-12-19 오후 4.40.01.png" descr="스크린샷 2017-12-19 오후 4.40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596" y="2956817"/>
            <a:ext cx="9702801" cy="580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915" y="6922160"/>
            <a:ext cx="5494140" cy="71953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wift 반복문(fo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Swift 반복문(for)</a:t>
            </a:r>
          </a:p>
        </p:txBody>
      </p:sp>
      <p:sp>
        <p:nvSpPr>
          <p:cNvPr id="280" name="참고사항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참고사항</a:t>
            </a:r>
          </a:p>
        </p:txBody>
      </p:sp>
      <p:pic>
        <p:nvPicPr>
          <p:cNvPr id="281" name="스크린샷 2017-12-20 오후 1.50.07.png" descr="스크린샷 2017-12-20 오후 1.50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542" y="3670696"/>
            <a:ext cx="4521201" cy="11684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82" name="스크린샷 2017-12-20 오후 1.50.23.png" descr="스크린샷 2017-12-20 오후 1.50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184" y="5982493"/>
            <a:ext cx="4318001" cy="9525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83" name="화살표"/>
          <p:cNvSpPr/>
          <p:nvPr/>
        </p:nvSpPr>
        <p:spPr>
          <a:xfrm rot="5400000">
            <a:off x="2891184" y="48133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</a:t>
            </a:r>
          </a:p>
        </p:txBody>
      </p:sp>
      <p:sp>
        <p:nvSpPr>
          <p:cNvPr id="286" name="1…100 합을 결과를 출력해보세요.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1…100 합을 결과를 출력해보세요.</a:t>
            </a:r>
          </a:p>
          <a:p>
            <a:pPr/>
            <a:r>
              <a:t>구구단을 출력해 보세요.</a:t>
            </a:r>
          </a:p>
          <a:p>
            <a:pPr/>
            <a:r>
              <a:t>         &lt;— 이렇게 출력해 보세요.</a:t>
            </a:r>
          </a:p>
          <a:p>
            <a:pPr/>
            <a:r>
              <a:t>         &lt;— 이렇게 출력해 보세요.</a:t>
            </a:r>
          </a:p>
        </p:txBody>
      </p:sp>
      <p:sp>
        <p:nvSpPr>
          <p:cNvPr id="287" name="* ** *** ****"/>
          <p:cNvSpPr txBox="1"/>
          <p:nvPr/>
        </p:nvSpPr>
        <p:spPr>
          <a:xfrm>
            <a:off x="1576577" y="5435599"/>
            <a:ext cx="640996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4FFF23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*</a:t>
            </a:r>
            <a:br/>
            <a:r>
              <a:t>**</a:t>
            </a:r>
            <a:br/>
            <a:r>
              <a:t>***</a:t>
            </a:r>
            <a:br/>
            <a:r>
              <a:t>****</a:t>
            </a:r>
          </a:p>
        </p:txBody>
      </p:sp>
      <p:sp>
        <p:nvSpPr>
          <p:cNvPr id="288" name="**** *** ** *"/>
          <p:cNvSpPr txBox="1"/>
          <p:nvPr/>
        </p:nvSpPr>
        <p:spPr>
          <a:xfrm>
            <a:off x="1576577" y="7226299"/>
            <a:ext cx="640996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700">
                <a:solidFill>
                  <a:srgbClr val="FF3C22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****</a:t>
            </a:r>
            <a:br/>
            <a:r>
              <a:t>***</a:t>
            </a:r>
            <a:br/>
            <a:r>
              <a:t>**</a:t>
            </a:r>
            <a:br/>
            <a:r>
              <a:t>*</a:t>
            </a:r>
          </a:p>
        </p:txBody>
      </p:sp>
      <p:pic>
        <p:nvPicPr>
          <p:cNvPr id="289" name="스크린샷 2018-03-13 오후 6.41.46.png" descr="스크린샷 2018-03-13 오후 6.41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2182" y="1536827"/>
            <a:ext cx="2720235" cy="8083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</a:t>
            </a:r>
          </a:p>
        </p:txBody>
      </p:sp>
      <p:sp>
        <p:nvSpPr>
          <p:cNvPr id="138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9" name="스크린샷 2017-12-19 오후 4.42.40.png" descr="스크린샷 2017-12-19 오후 4.4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6247" y="2712293"/>
            <a:ext cx="8953501" cy="633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</a:t>
            </a:r>
          </a:p>
        </p:txBody>
      </p:sp>
      <p:sp>
        <p:nvSpPr>
          <p:cNvPr id="14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3" name="스크린샷 2017-12-19 오후 4.46.56.png" descr="스크린샷 2017-12-19 오후 4.46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4154" y="2665910"/>
            <a:ext cx="10076492" cy="679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815" y="3620160"/>
            <a:ext cx="7687568" cy="10350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45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68510" y="7734960"/>
            <a:ext cx="2111674" cy="10350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u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</a:t>
            </a:r>
          </a:p>
        </p:txBody>
      </p:sp>
      <p:sp>
        <p:nvSpPr>
          <p:cNvPr id="148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스크린샷 2017-12-19 오후 4.51.01.png" descr="스크린샷 2017-12-19 오후 4.51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206" y="2795190"/>
            <a:ext cx="6083301" cy="562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ew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Project</a:t>
            </a:r>
          </a:p>
        </p:txBody>
      </p:sp>
      <p:sp>
        <p:nvSpPr>
          <p:cNvPr id="152" name="Single View Applic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 View Application</a:t>
            </a:r>
          </a:p>
        </p:txBody>
      </p:sp>
      <p:pic>
        <p:nvPicPr>
          <p:cNvPr id="153" name="스크린샷 2017-12-19 오후 4.59.43.png" descr="스크린샷 2017-12-19 오후 4.5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856" y="5987754"/>
            <a:ext cx="6892759" cy="3671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X-Code Editor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X-Code Editor Overview</a:t>
            </a:r>
          </a:p>
        </p:txBody>
      </p:sp>
      <p:pic>
        <p:nvPicPr>
          <p:cNvPr id="156" name="스크린샷 2017-12-19 오후 5.17.04.png" descr="스크린샷 2017-12-19 오후 5.17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7987" y="2415575"/>
            <a:ext cx="7868826" cy="7101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UI Edi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Editing</a:t>
            </a:r>
          </a:p>
        </p:txBody>
      </p:sp>
      <p:sp>
        <p:nvSpPr>
          <p:cNvPr id="15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0" name="스크린샷 2017-12-19 오후 5.33.36.png" descr="스크린샷 2017-12-19 오후 5.3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823" y="2703917"/>
            <a:ext cx="10877154" cy="669242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텍스트"/>
          <p:cNvSpPr txBox="1"/>
          <p:nvPr/>
        </p:nvSpPr>
        <p:spPr>
          <a:xfrm>
            <a:off x="581907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62" name="Auto Alignment"/>
          <p:cNvSpPr txBox="1"/>
          <p:nvPr/>
        </p:nvSpPr>
        <p:spPr>
          <a:xfrm>
            <a:off x="1573199" y="8020050"/>
            <a:ext cx="322900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480FF"/>
                </a:solidFill>
              </a:defRPr>
            </a:lvl1pPr>
          </a:lstStyle>
          <a:p>
            <a:pPr/>
            <a:r>
              <a:t>Auto Alignment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